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67" r:id="rId2"/>
    <p:sldId id="466" r:id="rId3"/>
    <p:sldId id="468" r:id="rId4"/>
    <p:sldId id="469" r:id="rId5"/>
    <p:sldId id="470" r:id="rId6"/>
    <p:sldId id="471" r:id="rId7"/>
    <p:sldId id="472" r:id="rId8"/>
    <p:sldId id="473" r:id="rId9"/>
    <p:sldId id="464" r:id="rId10"/>
    <p:sldId id="465" r:id="rId11"/>
    <p:sldId id="463" r:id="rId12"/>
    <p:sldId id="392" r:id="rId13"/>
    <p:sldId id="430" r:id="rId14"/>
    <p:sldId id="436" r:id="rId15"/>
    <p:sldId id="358" r:id="rId16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755" userDrawn="1">
          <p15:clr>
            <a:srgbClr val="A4A3A4"/>
          </p15:clr>
        </p15:guide>
        <p15:guide id="2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E90"/>
    <a:srgbClr val="CBD2C1"/>
    <a:srgbClr val="C4C2BC"/>
    <a:srgbClr val="526947"/>
    <a:srgbClr val="EEF2EC"/>
    <a:srgbClr val="E3E1D3"/>
    <a:srgbClr val="C4BD97"/>
    <a:srgbClr val="BED0B6"/>
    <a:srgbClr val="E2EFDB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56" autoAdjust="0"/>
    <p:restoredTop sz="79171" autoAdjust="0"/>
  </p:normalViewPr>
  <p:slideViewPr>
    <p:cSldViewPr>
      <p:cViewPr>
        <p:scale>
          <a:sx n="100" d="100"/>
          <a:sy n="100" d="100"/>
        </p:scale>
        <p:origin x="-614" y="-302"/>
      </p:cViewPr>
      <p:guideLst>
        <p:guide orient="horz" pos="1755"/>
        <p:guide pos="30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9E807-7A9F-45B6-B9ED-8AC6BD231E1F}" type="datetimeFigureOut">
              <a:rPr lang="pt-BR" smtClean="0"/>
              <a:pPr/>
              <a:t>15/08/2019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3D089-50EA-4C87-893D-DCF923CF6DE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6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Boa tarde,</a:t>
            </a:r>
            <a:r>
              <a:rPr lang="pt-BR" baseline="0" dirty="0" smtClean="0"/>
              <a:t> obrigada a todos pela presença. Eu vou apresentar uma comparação entre as formulações IMPES, sequencial e totalmente implícita na simulação de escoamento bifásico em reservatórios de petróleo aplicando o método dos volumes finitos baseado em elementos.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8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80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o modelo considerado é imiscível, na fase água só há componente água e na fase óleo só há componente óleo. Assim, a conservação da massa do componente é justamente a conservação da massa pra fase, de forma que as equações de conservação da massa de água e óleo podem ser escritas conforme as primeiras duas equações. Para escrever essas equações foi utilizada a lei de Darcy na forma de potenciais e foram desconsiderados os efeitos de capilaridade. Logo, há apenas uma pressão para as duas fases. Tem-se também uma equação de restrição, de forma que há três equações e três incógnitas: saturação de água, saturação de óleo e pressão.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77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terceiro e último problema é um problema de deslocamento bifásico tridimensional simulado em uma malha híbrida com o formato aproximado do território brasileiro. Trata-se de um processo de recuperação secundário de óleo em um reservatório tridimensional no qual há três poços injetores e dois produtores, conforme ilustrado na figura. Os WI dos poços produtores também estão na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O campo de saturação para alguns instantes de tempo pode ser visualizado nessa figura.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82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Por fim, aqui temos uma animação do processo de deslocamento. É importante ressaltar que no início da animação os passos de tempo especificados são muito pequenos quando comparados aos passos de tempo associados ao final da simulação.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914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vlw flw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12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aseline="0" dirty="0" smtClean="0"/>
              <a:t>Uma vez que a análise exprerimental completa de um reservatório não é viável, a simulação de reservatórios é uma ferramente muito utilizada para prognosticar processos de recuperação. Este trabalho está inserido no contexto de simulação de reservatórios.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D089-50EA-4C87-893D-DCF923CF6DE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8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033263" y="5481317"/>
            <a:ext cx="946449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979712" y="5481317"/>
            <a:ext cx="6192688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72400" y="5481317"/>
            <a:ext cx="792088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dirty="0" smtClean="0"/>
              <a:t>/66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68381-4BC2-4570-BE9E-CBE81719732B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36" y="-28575"/>
            <a:ext cx="9323999" cy="5859823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43608" y="5456612"/>
            <a:ext cx="9361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13/09/2016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979712" y="5456612"/>
            <a:ext cx="6264696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Laboratório em simulação numérica em mecânica dos fluidos e transferência de calor - UFSC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244408" y="5456612"/>
            <a:ext cx="648072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768381-4BC2-4570-BE9E-CBE81719732B}" type="slidenum">
              <a:rPr lang="pt-BR" smtClean="0"/>
              <a:pPr/>
              <a:t>‹#›</a:t>
            </a:fld>
            <a:r>
              <a:rPr lang="pt-BR" dirty="0" smtClean="0"/>
              <a:t>/66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2"/>
          <p:cNvSpPr/>
          <p:nvPr/>
        </p:nvSpPr>
        <p:spPr>
          <a:xfrm>
            <a:off x="1585395" y="1565804"/>
            <a:ext cx="6875037" cy="859648"/>
          </a:xfrm>
          <a:prstGeom prst="rect">
            <a:avLst/>
          </a:prstGeom>
          <a:solidFill>
            <a:srgbClr val="9D9C9D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91680" y="1417341"/>
            <a:ext cx="6731021" cy="1080120"/>
          </a:xfrm>
        </p:spPr>
        <p:txBody>
          <a:bodyPr>
            <a:normAutofit/>
          </a:bodyPr>
          <a:lstStyle/>
          <a:p>
            <a:r>
              <a:rPr lang="pt-BR" sz="22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 finite volume formulation for solving poroelasticity problems</a:t>
            </a:r>
            <a:endParaRPr lang="pt-BR" sz="22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0" name="Picture 4" descr="D:\Gustavo\MFD\Comp_2_Presentation_SET_2014\SINMEC color 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531497"/>
            <a:ext cx="1071782" cy="680718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820708" y="2713484"/>
            <a:ext cx="4271572" cy="276998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Equipe: 	Prof. Clovis R. Maliska, PhD.</a:t>
            </a:r>
            <a:endParaRPr lang="pt-BR" dirty="0">
              <a:solidFill>
                <a:srgbClr val="7F7F7F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 	Prof. António F. C. Da Silva, Dr.</a:t>
            </a:r>
          </a:p>
          <a:p>
            <a:pPr eaLnBrk="1" hangingPunct="1"/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          	Hermínio T. Honório, Dr.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Aideé Amélia Torres, Me.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Martins,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Carlos A. Ferreira, Eng.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Felipe W. Giacomelli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Bruno Lima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  <a:r>
              <a:rPr lang="pt-BR" dirty="0" smtClean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André Silva Wagner</a:t>
            </a:r>
          </a:p>
          <a:p>
            <a:pPr eaLnBrk="1" hangingPunct="1"/>
            <a:r>
              <a:rPr lang="pt-BR" dirty="0">
                <a:solidFill>
                  <a:srgbClr val="7F7F7F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Laboratório em simulação numérica em mecânica dos fluidos e transferência de calor - UFSC</a:t>
            </a:r>
            <a:endParaRPr lang="pt-BR" dirty="0"/>
          </a:p>
        </p:txBody>
      </p:sp>
      <p:pic>
        <p:nvPicPr>
          <p:cNvPr id="1026" name="Picture 2" descr="D:\Herminio\Trabalho\GEOMEC\Apresentações\Reunião_26_08_19\Figuras\UFSC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69" y="265212"/>
            <a:ext cx="894656" cy="9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Herminio\Trabalho\GEOMEC\Apresentações\Reunião_26_08_19\Figuras\PETROBRAS-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31497"/>
            <a:ext cx="1591290" cy="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9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1115616" y="1129308"/>
            <a:ext cx="7677993" cy="3407767"/>
            <a:chOff x="904833" y="1010844"/>
            <a:chExt cx="8032557" cy="3525527"/>
          </a:xfrm>
        </p:grpSpPr>
        <p:pic>
          <p:nvPicPr>
            <p:cNvPr id="10" name="Picture 1" descr="C:\Users\Maliska\Desktop\itajai\fig_reservatori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33" y="1010844"/>
              <a:ext cx="8032557" cy="352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9"/>
            <p:cNvSpPr txBox="1">
              <a:spLocks noChangeArrowheads="1"/>
            </p:cNvSpPr>
            <p:nvPr/>
          </p:nvSpPr>
          <p:spPr bwMode="auto">
            <a:xfrm>
              <a:off x="4251387" y="2945078"/>
              <a:ext cx="123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en-US" sz="1400">
                  <a:latin typeface="Calibri" panose="020F0502020204030204" pitchFamily="34" charset="0"/>
                  <a:cs typeface="Calibri" panose="020F0502020204030204" pitchFamily="34" charset="0"/>
                </a:rPr>
                <a:t>camada de sal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90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Exemplo: escoamento água-óleo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9632" y="1123746"/>
            <a:ext cx="4608512" cy="3384376"/>
          </a:xfrm>
          <a:prstGeom prst="rect">
            <a:avLst/>
          </a:prstGeom>
          <a:solidFill>
            <a:srgbClr val="BED0B6">
              <a:alpha val="10000"/>
            </a:srgbClr>
          </a:solidFill>
          <a:ln w="28575">
            <a:solidFill>
              <a:srgbClr val="C4C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exto explicativo retangular com cantos arredondados 12"/>
          <p:cNvSpPr/>
          <p:nvPr/>
        </p:nvSpPr>
        <p:spPr>
          <a:xfrm>
            <a:off x="1472220" y="2779796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2" name="Texto explicativo retangular com cantos arredondados 12"/>
          <p:cNvSpPr/>
          <p:nvPr/>
        </p:nvSpPr>
        <p:spPr>
          <a:xfrm>
            <a:off x="1475656" y="1667043"/>
            <a:ext cx="4096800" cy="61841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1680" y="126776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água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1680" y="241059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Conservação da massa da fase óleo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1680" y="3570257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Equação de restrição volumétrica</a:t>
            </a:r>
          </a:p>
        </p:txBody>
      </p:sp>
      <p:pic>
        <p:nvPicPr>
          <p:cNvPr id="13314" name="Picture 2" descr="http://latex2png.com/output/latex_ad6dc071636ce62df59c0c8520b785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02" y="1734799"/>
            <a:ext cx="3777308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latex2png.com/output/latex_90b79519658f3b6105897dee86f81d3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73" y="2844451"/>
            <a:ext cx="3779904" cy="48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latex2png.com/output/latex_5539e4bd090b70ba4d03483f84d663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611" y="4048274"/>
            <a:ext cx="1230538" cy="18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o explicativo retangular com cantos arredondados 12"/>
          <p:cNvSpPr/>
          <p:nvPr/>
        </p:nvSpPr>
        <p:spPr>
          <a:xfrm>
            <a:off x="2735796" y="3937202"/>
            <a:ext cx="1512168" cy="407432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38" name="Texto explicativo retangular com cantos arredondados 12"/>
          <p:cNvSpPr/>
          <p:nvPr/>
        </p:nvSpPr>
        <p:spPr>
          <a:xfrm>
            <a:off x="2539879" y="9661162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81690" y="985292"/>
            <a:ext cx="3744416" cy="3830519"/>
            <a:chOff x="5436096" y="904801"/>
            <a:chExt cx="3744416" cy="3830519"/>
          </a:xfrm>
        </p:grpSpPr>
        <p:sp>
          <p:nvSpPr>
            <p:cNvPr id="55" name="Texto explicativo retangular com cantos arredondados 12"/>
            <p:cNvSpPr/>
            <p:nvPr/>
          </p:nvSpPr>
          <p:spPr>
            <a:xfrm>
              <a:off x="6031402" y="3791543"/>
              <a:ext cx="2683154" cy="943777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5" name="Texto explicativo retangular com cantos arredondados 12"/>
            <p:cNvSpPr/>
            <p:nvPr/>
          </p:nvSpPr>
          <p:spPr>
            <a:xfrm>
              <a:off x="6732176" y="3075464"/>
              <a:ext cx="1224136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2" name="Texto explicativo retangular com cantos arredondados 12"/>
            <p:cNvSpPr/>
            <p:nvPr/>
          </p:nvSpPr>
          <p:spPr>
            <a:xfrm>
              <a:off x="6579134" y="2247904"/>
              <a:ext cx="1512168" cy="407432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40" name="Texto explicativo retangular com cantos arredondados 12"/>
            <p:cNvSpPr/>
            <p:nvPr/>
          </p:nvSpPr>
          <p:spPr>
            <a:xfrm>
              <a:off x="6813513" y="1229435"/>
              <a:ext cx="1029520" cy="632816"/>
            </a:xfrm>
            <a:prstGeom prst="rect">
              <a:avLst/>
            </a:prstGeom>
            <a:solidFill>
              <a:srgbClr val="BED0B6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8104" y="904801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Mobilidade da fase </a:t>
              </a:r>
              <a:r>
                <a:rPr lang="pt-BR" i="1" dirty="0" smtClean="0"/>
                <a:t>p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6096" y="1913835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da fase </a:t>
              </a:r>
              <a:r>
                <a:rPr lang="pt-BR" i="1" dirty="0" smtClean="0"/>
                <a:t>p</a:t>
              </a:r>
            </a:p>
          </p:txBody>
        </p:sp>
        <p:pic>
          <p:nvPicPr>
            <p:cNvPr id="13331" name="Picture 19" descr="http://latex2png.com/output/latex_6e45a9dd9ec27ffbeb97be0ebb0b786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102" y="1306315"/>
              <a:ext cx="808404" cy="52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3" name="Picture 21" descr="http://latex2png.com/output/latex_6c1b9c7d25128fe2a4a0f4451a8ed47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803" y="2364542"/>
              <a:ext cx="1294246" cy="195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5" name="Picture 23" descr="http://latex2png.com/output/latex_fd425779113784b4a1b554870d1e818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44" y="3185521"/>
              <a:ext cx="825207" cy="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580112" y="2733989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Potencial gravitacional</a:t>
              </a:r>
              <a:endParaRPr lang="pt-BR" i="1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08104" y="3468613"/>
              <a:ext cx="3600400" cy="9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Tensor permeabilidade</a:t>
              </a:r>
              <a:endParaRPr lang="pt-BR" i="1" dirty="0" smtClean="0"/>
            </a:p>
          </p:txBody>
        </p:sp>
        <p:pic>
          <p:nvPicPr>
            <p:cNvPr id="13347" name="Picture 35" descr="http://latex2png.com/output/latex_3cbc2c4c37ca4ff6eea7753931e1deb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771" y="3859876"/>
              <a:ext cx="2493181" cy="74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Texto explicativo retangular com cantos arredondados 12"/>
          <p:cNvSpPr/>
          <p:nvPr/>
        </p:nvSpPr>
        <p:spPr>
          <a:xfrm>
            <a:off x="2289267" y="4657700"/>
            <a:ext cx="2570765" cy="492993"/>
          </a:xfrm>
          <a:prstGeom prst="ellipse">
            <a:avLst/>
          </a:prstGeom>
          <a:solidFill>
            <a:schemeClr val="bg2">
              <a:lumMod val="50000"/>
              <a:alpha val="25000"/>
            </a:schemeClr>
          </a:solidFill>
          <a:ln w="28575" cap="rnd">
            <a:solidFill>
              <a:srgbClr val="C4C2BC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92074" y="4729055"/>
            <a:ext cx="235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Incógnitas: </a:t>
            </a:r>
          </a:p>
        </p:txBody>
      </p:sp>
      <p:pic>
        <p:nvPicPr>
          <p:cNvPr id="13349" name="Picture 37" descr="http://latex2png.com/output/latex_cb5a9ee3a46d9b8f5428ba82031faf1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060" y="4828264"/>
            <a:ext cx="924283" cy="2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>
            <a:endCxn id="59" idx="2"/>
          </p:cNvCxnSpPr>
          <p:nvPr/>
        </p:nvCxnSpPr>
        <p:spPr>
          <a:xfrm>
            <a:off x="1835696" y="4508122"/>
            <a:ext cx="453571" cy="396075"/>
          </a:xfrm>
          <a:prstGeom prst="curvedConnector3">
            <a:avLst/>
          </a:prstGeom>
          <a:ln w="28575">
            <a:solidFill>
              <a:srgbClr val="C4C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Discretização do domínio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003201"/>
            <a:ext cx="5364563" cy="422846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142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18" y="802414"/>
            <a:ext cx="5456618" cy="44313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73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explicativo retangular com cantos arredondados 12"/>
          <p:cNvSpPr/>
          <p:nvPr/>
        </p:nvSpPr>
        <p:spPr>
          <a:xfrm>
            <a:off x="2539879" y="9808114"/>
            <a:ext cx="1152128" cy="222914"/>
          </a:xfrm>
          <a:prstGeom prst="rect">
            <a:avLst/>
          </a:prstGeom>
          <a:solidFill>
            <a:srgbClr val="BED0B6">
              <a:alpha val="25000"/>
            </a:srgbClr>
          </a:solidFill>
          <a:ln w="19050" cap="rnd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pt-BR" sz="1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60000" endA="900" endPos="58000" dir="5400000" sy="-100000" algn="bl" rotWithShape="0"/>
              </a:effectLst>
              <a:latin typeface="Copperplate Gothic Light" panose="020E0507020206020404" pitchFamily="34" charset="0"/>
            </a:endParaRP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1043608" y="337220"/>
            <a:ext cx="7848872" cy="2880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Resultado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6" name="brasil_b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878" r="15655"/>
          <a:stretch/>
        </p:blipFill>
        <p:spPr>
          <a:xfrm>
            <a:off x="2768744" y="984181"/>
            <a:ext cx="4001063" cy="416182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58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042"/>
          <a:stretch/>
        </p:blipFill>
        <p:spPr>
          <a:xfrm>
            <a:off x="1184449" y="1345332"/>
            <a:ext cx="7912716" cy="3192096"/>
          </a:xfrm>
          <a:prstGeom prst="rect">
            <a:avLst/>
          </a:prstGeom>
        </p:spPr>
      </p:pic>
      <p:sp>
        <p:nvSpPr>
          <p:cNvPr id="21" name="Título 6"/>
          <p:cNvSpPr>
            <a:spLocks noGrp="1"/>
          </p:cNvSpPr>
          <p:nvPr>
            <p:ph type="ctrTitle"/>
          </p:nvPr>
        </p:nvSpPr>
        <p:spPr>
          <a:xfrm>
            <a:off x="971600" y="2642047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Obrigada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855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Sumário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921659" y="1201316"/>
            <a:ext cx="4096800" cy="503172"/>
            <a:chOff x="2921659" y="1201316"/>
            <a:chExt cx="4096800" cy="503172"/>
          </a:xfrm>
        </p:grpSpPr>
        <p:sp>
          <p:nvSpPr>
            <p:cNvPr id="12" name="Texto explicativo retangular com cantos arredondados 12"/>
            <p:cNvSpPr/>
            <p:nvPr/>
          </p:nvSpPr>
          <p:spPr>
            <a:xfrm>
              <a:off x="2921659" y="1201317"/>
              <a:ext cx="4096800" cy="503171"/>
            </a:xfrm>
            <a:prstGeom prst="rect">
              <a:avLst/>
            </a:prstGeom>
            <a:solidFill>
              <a:srgbClr val="9D9C9D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7582" y="1201316"/>
              <a:ext cx="2663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Escopo do projeto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9214" y="1921396"/>
            <a:ext cx="4096800" cy="503171"/>
            <a:chOff x="2919214" y="1994290"/>
            <a:chExt cx="4096800" cy="503171"/>
          </a:xfrm>
        </p:grpSpPr>
        <p:sp>
          <p:nvSpPr>
            <p:cNvPr id="16" name="Texto explicativo retangular com cantos arredondados 12"/>
            <p:cNvSpPr/>
            <p:nvPr/>
          </p:nvSpPr>
          <p:spPr>
            <a:xfrm>
              <a:off x="2919214" y="1994290"/>
              <a:ext cx="4096800" cy="503171"/>
            </a:xfrm>
            <a:prstGeom prst="rect">
              <a:avLst/>
            </a:prstGeom>
            <a:solidFill>
              <a:srgbClr val="9D9C9D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5903" y="2030719"/>
              <a:ext cx="2808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Background</a:t>
              </a:r>
              <a:endParaRPr lang="pt-BR" sz="2400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19214" y="2641476"/>
            <a:ext cx="4096800" cy="503171"/>
            <a:chOff x="2919214" y="2786378"/>
            <a:chExt cx="4096800" cy="503171"/>
          </a:xfrm>
        </p:grpSpPr>
        <p:sp>
          <p:nvSpPr>
            <p:cNvPr id="19" name="Texto explicativo retangular com cantos arredondados 12"/>
            <p:cNvSpPr/>
            <p:nvPr/>
          </p:nvSpPr>
          <p:spPr>
            <a:xfrm>
              <a:off x="2919214" y="2786378"/>
              <a:ext cx="4096800" cy="503171"/>
            </a:xfrm>
            <a:prstGeom prst="rect">
              <a:avLst/>
            </a:prstGeom>
            <a:solidFill>
              <a:srgbClr val="9D9C9D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1880" y="2827784"/>
              <a:ext cx="2949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Modelo matemático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22714" y="3361556"/>
            <a:ext cx="4095745" cy="503171"/>
            <a:chOff x="2915027" y="3577580"/>
            <a:chExt cx="4095745" cy="503171"/>
          </a:xfrm>
        </p:grpSpPr>
        <p:sp>
          <p:nvSpPr>
            <p:cNvPr id="22" name="Texto explicativo retangular com cantos arredondados 12"/>
            <p:cNvSpPr/>
            <p:nvPr/>
          </p:nvSpPr>
          <p:spPr>
            <a:xfrm>
              <a:off x="2915816" y="3577580"/>
              <a:ext cx="4094956" cy="503171"/>
            </a:xfrm>
            <a:prstGeom prst="rect">
              <a:avLst/>
            </a:prstGeom>
            <a:solidFill>
              <a:srgbClr val="9D9C9D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15027" y="3615774"/>
              <a:ext cx="409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Formulação numérica (EbFVM)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915816" y="4081636"/>
            <a:ext cx="4094956" cy="503171"/>
            <a:chOff x="2915816" y="4366393"/>
            <a:chExt cx="4094956" cy="503171"/>
          </a:xfrm>
        </p:grpSpPr>
        <p:sp>
          <p:nvSpPr>
            <p:cNvPr id="25" name="Texto explicativo retangular com cantos arredondados 12"/>
            <p:cNvSpPr/>
            <p:nvPr/>
          </p:nvSpPr>
          <p:spPr>
            <a:xfrm>
              <a:off x="2915816" y="4366393"/>
              <a:ext cx="4094956" cy="503171"/>
            </a:xfrm>
            <a:prstGeom prst="rect">
              <a:avLst/>
            </a:prstGeom>
            <a:solidFill>
              <a:srgbClr val="9D9C9D">
                <a:alpha val="25000"/>
              </a:srgbClr>
            </a:solidFill>
            <a:ln w="19050" cap="rnd"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pt-BR" sz="14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Copperplate Gothic Light" panose="020E05070202060204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99988" y="4369668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 smtClean="0"/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023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Escopo do projeto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D:\Herminio\Trabalho\GEOMEC\Apresentações\Reunião_26_08_19\Figuras\escop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70" y="903436"/>
            <a:ext cx="6767088" cy="46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Testes numéricos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84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Background do laboratório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18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Modelo matemático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Element based Finite Volume Method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4" name="AutoShape 6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dlr.de/rd/en/Portaldata/1/Resources/portal_news/newsarchiv2007/A380_sim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1043608" y="337220"/>
            <a:ext cx="7848872" cy="288032"/>
          </a:xfrm>
        </p:spPr>
        <p:txBody>
          <a:bodyPr>
            <a:noAutofit/>
          </a:bodyPr>
          <a:lstStyle/>
          <a:p>
            <a:r>
              <a:rPr lang="pt-BR" sz="3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Simulação de reservatórios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345332"/>
            <a:ext cx="2781069" cy="1839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3019226"/>
            <a:ext cx="2937439" cy="2026518"/>
          </a:xfrm>
          <a:prstGeom prst="rect">
            <a:avLst/>
          </a:prstGeom>
        </p:spPr>
      </p:pic>
      <p:pic>
        <p:nvPicPr>
          <p:cNvPr id="5124" name="Picture 4" descr="https://forestjiang.files.wordpress.com/2015/02/srm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09873"/>
            <a:ext cx="33528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Laboratório em simulação numérica em mecânica dos fluidos e transferência de calor - UFSC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205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879</Words>
  <Application>Microsoft Office PowerPoint</Application>
  <PresentationFormat>On-screen Show (16:10)</PresentationFormat>
  <Paragraphs>78</Paragraphs>
  <Slides>15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 do Office</vt:lpstr>
      <vt:lpstr>A finite volume formulation for solving poroelasticity problems</vt:lpstr>
      <vt:lpstr>Sumário</vt:lpstr>
      <vt:lpstr>Escopo do projeto</vt:lpstr>
      <vt:lpstr>Testes numéricos</vt:lpstr>
      <vt:lpstr>Background do laboratório</vt:lpstr>
      <vt:lpstr>Modelo matemático</vt:lpstr>
      <vt:lpstr>Element based Finite Volume Method</vt:lpstr>
      <vt:lpstr>Element based Finite Volume Method</vt:lpstr>
      <vt:lpstr>Simulação de reservatórios</vt:lpstr>
      <vt:lpstr>Simulação de reservatórios</vt:lpstr>
      <vt:lpstr>Exemplo: escoamento água-óleo</vt:lpstr>
      <vt:lpstr>PowerPoint Presentation</vt:lpstr>
      <vt:lpstr>PowerPoint Presentation</vt:lpstr>
      <vt:lpstr>PowerPoint Presentation</vt:lpstr>
      <vt:lpstr>Obrigada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giovani.cerbato</dc:creator>
  <cp:lastModifiedBy>Hermínio Tasinafo Honório</cp:lastModifiedBy>
  <cp:revision>856</cp:revision>
  <dcterms:created xsi:type="dcterms:W3CDTF">2014-09-15T11:10:45Z</dcterms:created>
  <dcterms:modified xsi:type="dcterms:W3CDTF">2019-08-15T20:36:28Z</dcterms:modified>
</cp:coreProperties>
</file>